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1" r:id="rId2"/>
    <p:sldId id="256" r:id="rId3"/>
    <p:sldId id="257" r:id="rId4"/>
    <p:sldId id="279" r:id="rId5"/>
    <p:sldId id="261" r:id="rId6"/>
    <p:sldId id="264" r:id="rId7"/>
    <p:sldId id="266" r:id="rId8"/>
    <p:sldId id="267" r:id="rId9"/>
    <p:sldId id="268" r:id="rId10"/>
    <p:sldId id="270" r:id="rId11"/>
    <p:sldId id="278" r:id="rId12"/>
    <p:sldId id="269" r:id="rId13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E1BE3"/>
    <a:srgbClr val="BBE0E3"/>
    <a:srgbClr val="FF80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 autoAdjust="0"/>
    <p:restoredTop sz="94621" autoAdjust="0"/>
  </p:normalViewPr>
  <p:slideViewPr>
    <p:cSldViewPr>
      <p:cViewPr varScale="1">
        <p:scale>
          <a:sx n="72" d="100"/>
          <a:sy n="72" d="100"/>
        </p:scale>
        <p:origin x="-780" y="-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BEB1B56B-4DBF-410E-A0C0-2772AF18DB3A}" type="datetimeFigureOut">
              <a:rPr lang="de-DE" smtClean="0"/>
              <a:pPr/>
              <a:t>31.10.2025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4C9E6E96-A5EE-4E32-BD87-55B835CB0D2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86705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77FB52DC-0D8C-4441-9B12-71F9300E9BD0}" type="datetimeFigureOut">
              <a:rPr lang="de-DE" smtClean="0"/>
              <a:pPr/>
              <a:t>31.10.2025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D563F6BA-A8D2-482B-B860-632F92C260E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51617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360410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734743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13300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106676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302479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65316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32851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538359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80323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011749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82216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3F6BA-A8D2-482B-B860-632F92C260EC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6623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5C094-E989-47BC-BC2B-7854A6D573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3514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07E6E-D4DA-4F76-8486-AE48822206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1904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F9151-7319-43F3-AFEA-476A0929352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143127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A2159-AC71-4F7F-8DD4-2BF28F68F9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90305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19FD1-0518-4C4A-952C-0C89F09A191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17221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C5D83-F5C7-4C6A-BDAD-D3E30D41ED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02014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53FB5-B546-49BD-9743-F15963FEFB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80312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D956D-3B08-4798-AB6E-BF6B19B90A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46700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19149-E10D-42AB-88F7-F811592658A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3605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3FB87-4C6E-4527-838A-A7CC6815746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76513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82BD1-910E-463E-B1C4-3FE2058041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507227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733B7-08A9-4144-B44F-4DEA508B291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08199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A8B94-0DFA-41B0-9DD5-460BD0545D1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59654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BC74F28-437E-40DE-8965-5F2230FF3CB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8712" cy="2016224"/>
          </a:xfrm>
        </p:spPr>
        <p:txBody>
          <a:bodyPr>
            <a:normAutofit/>
          </a:bodyPr>
          <a:lstStyle/>
          <a:p>
            <a:r>
              <a:rPr lang="de-DE" sz="4800" dirty="0">
                <a:solidFill>
                  <a:srgbClr val="00B050"/>
                </a:solidFill>
                <a:latin typeface="Arial Narrow" panose="020B0606020202030204" pitchFamily="34" charset="0"/>
              </a:rPr>
              <a:t>Herzlich Willkommen</a:t>
            </a:r>
          </a:p>
          <a:p>
            <a:r>
              <a:rPr lang="de-DE" sz="4800" dirty="0">
                <a:solidFill>
                  <a:srgbClr val="00B050"/>
                </a:solidFill>
                <a:latin typeface="Arial Narrow" panose="020B0606020202030204" pitchFamily="34" charset="0"/>
              </a:rPr>
              <a:t>zum Elterninfoabend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7241" y="943001"/>
            <a:ext cx="813547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53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Organisatorisches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916416" cy="544522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sz="2400" b="1" dirty="0">
                <a:latin typeface="Arial Narrow" pitchFamily="34" charset="0"/>
                <a:ea typeface="ＭＳ Ｐゴシック" pitchFamily="34" charset="-128"/>
              </a:rPr>
              <a:t>Anmeldetermine im Sekretariat </a:t>
            </a: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bei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    Frau </a:t>
            </a:r>
            <a:r>
              <a:rPr lang="de-DE" altLang="de-DE" sz="2400" dirty="0" err="1">
                <a:latin typeface="Arial Narrow" pitchFamily="34" charset="0"/>
                <a:ea typeface="ＭＳ Ｐゴシック" pitchFamily="34" charset="-128"/>
              </a:rPr>
              <a:t>Potthof</a:t>
            </a: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und Frau Nolte: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03.11.- 14.11.2025:	 </a:t>
            </a:r>
            <a:r>
              <a:rPr lang="de-DE" altLang="de-DE" sz="2400" u="sng" dirty="0">
                <a:latin typeface="Arial Narrow" pitchFamily="34" charset="0"/>
                <a:ea typeface="ＭＳ Ｐゴシック" pitchFamily="34" charset="-128"/>
              </a:rPr>
              <a:t>8.00</a:t>
            </a: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bis </a:t>
            </a:r>
            <a:r>
              <a:rPr lang="de-DE" altLang="de-DE" sz="2400" u="sng" dirty="0">
                <a:latin typeface="Arial Narrow" pitchFamily="34" charset="0"/>
                <a:ea typeface="ＭＳ Ｐゴシック" pitchFamily="34" charset="-128"/>
              </a:rPr>
              <a:t>14.30h</a:t>
            </a: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(mit Termin)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   	Der Nachmittagstermin steht noch nicht fest!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Eltern von Karenzkinder bekommen keinen Termin!             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2400" b="1" u="sng" dirty="0">
                <a:latin typeface="Arial Narrow" pitchFamily="34" charset="0"/>
                <a:ea typeface="ＭＳ Ｐゴシック" pitchFamily="34" charset="-128"/>
              </a:rPr>
              <a:t>Bitte mitbringen: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Anschreiben der Senatorin für Bildung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(evtl. Sorgerechtsbescheinigung)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Formular „Angaben für den Schularzt“ (Termin wird zugeschickt)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Geburtsurkunde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Bremen Pass (Bildung und Teilhabe) beantragen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    und in der 1. Schulwoche im Sekretariat vorlegen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Impfpass (Masernschutzimpfung)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sz="28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de-DE" altLang="de-DE" sz="2800" dirty="0">
              <a:latin typeface="Arial Narrow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Vorbereitung</a:t>
            </a:r>
            <a:endParaRPr lang="de-DE" altLang="de-DE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954" y="1556792"/>
            <a:ext cx="7920880" cy="4680520"/>
          </a:xfrm>
        </p:spPr>
        <p:txBody>
          <a:bodyPr/>
          <a:lstStyle/>
          <a:p>
            <a:pPr marL="0" indent="0" eaLnBrk="1" hangingPunct="1">
              <a:buNone/>
            </a:pP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Hexe Zauberstein ab 13.04.2026</a:t>
            </a:r>
          </a:p>
          <a:p>
            <a:pPr eaLnBrk="1" hangingPunct="1"/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Tag der offenen Tür im </a:t>
            </a:r>
            <a:r>
              <a:rPr lang="de-DE" altLang="de-DE" sz="2400">
                <a:latin typeface="Arial Narrow" pitchFamily="34" charset="0"/>
                <a:ea typeface="ＭＳ Ｐゴシック" pitchFamily="34" charset="-128"/>
              </a:rPr>
              <a:t>Frühjahr 2026</a:t>
            </a:r>
          </a:p>
          <a:p>
            <a:pPr eaLnBrk="1" hangingPunct="1"/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Elternabend im Juni 2026 um 18.00 Uhr</a:t>
            </a:r>
          </a:p>
          <a:p>
            <a:pPr eaLnBrk="1" hangingPunct="1"/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Schnuppertag im Juni 2026 von 9.00h-11.00h</a:t>
            </a:r>
          </a:p>
          <a:p>
            <a:pPr marL="0" indent="0" eaLnBrk="1" hangingPunct="1">
              <a:buNone/>
            </a:pPr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Einschulung: Samstag, der 15.08.2026</a:t>
            </a:r>
          </a:p>
          <a:p>
            <a:pPr eaLnBrk="1" hangingPunct="1">
              <a:buFontTx/>
              <a:buNone/>
            </a:pP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9000"/>
                            </p:stCondLst>
                            <p:childTnLst>
                              <p:par>
                                <p:cTn id="18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Comic Sans MS" pitchFamily="66" charset="0"/>
                <a:ea typeface="ＭＳ Ｐゴシック" pitchFamily="34" charset="-128"/>
              </a:rPr>
              <a:t>Herzlich Willkommen!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743200"/>
            <a:ext cx="7772400" cy="2702024"/>
          </a:xfrm>
        </p:spPr>
        <p:txBody>
          <a:bodyPr/>
          <a:lstStyle/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Wir freuen uns auf Ihr Kind! </a:t>
            </a:r>
          </a:p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Wir freuen uns auf Sie und die Zusammenarbeit mit Ihnen!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uiExpand="1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824" y="2348880"/>
            <a:ext cx="4032448" cy="2520280"/>
          </a:xfrm>
        </p:spPr>
        <p:txBody>
          <a:bodyPr/>
          <a:lstStyle/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Unsere Schule</a:t>
            </a:r>
          </a:p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Lerngruppen/Klassen (Jg.1-4)</a:t>
            </a:r>
          </a:p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Was ein Schulkind mitbringen kann!</a:t>
            </a:r>
          </a:p>
          <a:p>
            <a:pPr eaLnBrk="1" hangingPunct="1"/>
            <a:r>
              <a:rPr lang="de-DE" altLang="de-DE" dirty="0">
                <a:latin typeface="Arial Narrow" pitchFamily="34" charset="0"/>
                <a:ea typeface="ＭＳ Ｐゴシック" pitchFamily="34" charset="-128"/>
              </a:rPr>
              <a:t>Organisatorisches</a:t>
            </a:r>
          </a:p>
        </p:txBody>
      </p:sp>
      <p:pic>
        <p:nvPicPr>
          <p:cNvPr id="15362" name="Picture 6" descr="Logosolo2c.pdf                                                 00212E6ABig Mac                        87E6AEC2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75" y="765175"/>
            <a:ext cx="50927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Unsere Schule – Verlässliche Grundschule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13285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Verlässliche Grundschule 8.00h - 13.00h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de-DE" altLang="de-DE" sz="20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Rund 430 Schülerinnen und Schüler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20 Lerngruppen/Klassen (5zügig)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de-DE" altLang="de-DE" sz="20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Schulleitungsteam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 err="1">
                <a:latin typeface="Arial Narrow" pitchFamily="34" charset="0"/>
                <a:ea typeface="ＭＳ Ｐゴシック" pitchFamily="34" charset="-128"/>
              </a:rPr>
              <a:t>Grundschullehrer:innen</a:t>
            </a: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, </a:t>
            </a:r>
            <a:r>
              <a:rPr lang="de-DE" altLang="de-DE" sz="2000" dirty="0" err="1">
                <a:latin typeface="Arial Narrow" pitchFamily="34" charset="0"/>
                <a:ea typeface="ＭＳ Ｐゴシック" pitchFamily="34" charset="-128"/>
              </a:rPr>
              <a:t>Sonderpädagog:innen</a:t>
            </a: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, </a:t>
            </a:r>
            <a:r>
              <a:rPr lang="de-DE" altLang="de-DE" sz="2000" dirty="0" err="1">
                <a:latin typeface="Arial Narrow" pitchFamily="34" charset="0"/>
                <a:ea typeface="ＭＳ Ｐゴシック" pitchFamily="34" charset="-128"/>
              </a:rPr>
              <a:t>Erzieher:innen</a:t>
            </a:r>
            <a:endParaRPr lang="de-DE" altLang="de-DE" sz="20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2 </a:t>
            </a:r>
            <a:r>
              <a:rPr lang="de-DE" altLang="de-DE" sz="2000" dirty="0" err="1">
                <a:latin typeface="Arial Narrow" pitchFamily="34" charset="0"/>
                <a:ea typeface="ＭＳ Ｐゴシック" pitchFamily="34" charset="-128"/>
              </a:rPr>
              <a:t>Schulsozialarbeiter:innen</a:t>
            </a: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, 1 Gesundheitsfachkraft; 2 </a:t>
            </a:r>
            <a:r>
              <a:rPr lang="de-DE" altLang="de-DE" sz="2000">
                <a:latin typeface="Arial Narrow" pitchFamily="34" charset="0"/>
                <a:ea typeface="ＭＳ Ｐゴシック" pitchFamily="34" charset="-128"/>
              </a:rPr>
              <a:t>systemische Assistentinnen</a:t>
            </a:r>
            <a:endParaRPr lang="de-DE" altLang="de-DE" sz="20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de-DE" altLang="de-DE" sz="20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Vorkurs, BLIK-Kurs, Familienklasse, Temporäre LG, </a:t>
            </a:r>
            <a:r>
              <a:rPr lang="de-DE" altLang="de-DE" sz="2000" dirty="0" err="1">
                <a:latin typeface="Arial Narrow" pitchFamily="34" charset="0"/>
                <a:ea typeface="ＭＳ Ｐゴシック" pitchFamily="34" charset="-128"/>
              </a:rPr>
              <a:t>MITsprache</a:t>
            </a:r>
            <a:r>
              <a:rPr lang="de-DE" altLang="de-DE" sz="2000" dirty="0">
                <a:latin typeface="Arial Narrow" pitchFamily="34" charset="0"/>
                <a:ea typeface="ＭＳ Ｐゴシック" pitchFamily="34" charset="-128"/>
              </a:rPr>
              <a:t>, MSK, Schach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7250"/>
                            </p:stCondLst>
                            <p:childTnLst>
                              <p:par>
                                <p:cTn id="19" presetID="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9545" y="1578228"/>
            <a:ext cx="7560716" cy="4752894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</a:pPr>
            <a:r>
              <a:rPr lang="de-DE" sz="2400" b="1" dirty="0">
                <a:latin typeface="Arial Narrow" panose="020B0606020202030204" pitchFamily="34" charset="0"/>
              </a:rPr>
              <a:t> </a:t>
            </a:r>
            <a:r>
              <a:rPr lang="de-DE" sz="2400" dirty="0">
                <a:latin typeface="Arial Narrow" panose="020B0606020202030204" pitchFamily="34" charset="0"/>
              </a:rPr>
              <a:t>Beginn 13.00 Uhr (verbindliche Anmeldung für 1 Jahr!)</a:t>
            </a:r>
          </a:p>
          <a:p>
            <a:pPr marL="0" indent="0" eaLnBrk="1" hangingPunct="1">
              <a:buFontTx/>
              <a:buNone/>
              <a:defRPr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     Montag bis Donnerstag: bis 15.00h oder 16.00h</a:t>
            </a:r>
          </a:p>
          <a:p>
            <a:pPr marL="0" indent="0" eaLnBrk="1" hangingPunct="1">
              <a:buFontTx/>
              <a:buNone/>
              <a:defRPr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      Freitag:  		      bis 14.00h oder 15.00h</a:t>
            </a:r>
          </a:p>
          <a:p>
            <a:pPr marL="0" indent="0" eaLnBrk="1" hangingPunct="1">
              <a:buFontTx/>
              <a:buNone/>
              <a:defRPr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spcAft>
                <a:spcPts val="600"/>
              </a:spcAft>
            </a:pPr>
            <a:r>
              <a:rPr lang="de-DE" sz="2400" dirty="0">
                <a:latin typeface="Arial Narrow" panose="020B0606020202030204" pitchFamily="34" charset="0"/>
              </a:rPr>
              <a:t> Mittagessen ab 13.00 Uhr (verpflichtend/ 60,17€/Monat)</a:t>
            </a:r>
          </a:p>
          <a:p>
            <a:pPr marL="0" indent="0">
              <a:spcAft>
                <a:spcPts val="600"/>
              </a:spcAft>
              <a:buNone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spcAft>
                <a:spcPts val="600"/>
              </a:spcAft>
            </a:pPr>
            <a:r>
              <a:rPr lang="de-DE" sz="2400" dirty="0">
                <a:latin typeface="Arial Narrow" panose="020B0606020202030204" pitchFamily="34" charset="0"/>
              </a:rPr>
              <a:t> Lernzeit, Freizeit und AG-Zeit</a:t>
            </a:r>
          </a:p>
          <a:p>
            <a:pPr marL="0" indent="0">
              <a:spcAft>
                <a:spcPts val="600"/>
              </a:spcAft>
              <a:buNone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spcAft>
                <a:spcPts val="600"/>
              </a:spcAft>
            </a:pPr>
            <a:r>
              <a:rPr lang="de-DE" sz="2400" dirty="0">
                <a:latin typeface="Arial Narrow" panose="020B0606020202030204" pitchFamily="34" charset="0"/>
              </a:rPr>
              <a:t> Früh-, Spät- und Ferienbetreuung (Berufstätige/kostenpflichtig)</a:t>
            </a:r>
            <a:endParaRPr lang="de-DE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6000218"/>
            <a:ext cx="455886" cy="33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7772400" cy="1143000"/>
          </a:xfrm>
        </p:spPr>
        <p:txBody>
          <a:bodyPr/>
          <a:lstStyle/>
          <a:p>
            <a:pPr eaLnBrk="1" hangingPunct="1"/>
            <a:r>
              <a:rPr lang="de-DE" dirty="0">
                <a:solidFill>
                  <a:srgbClr val="FF8000"/>
                </a:solidFill>
                <a:latin typeface="Arial Narrow" pitchFamily="34" charset="0"/>
                <a:ea typeface="ＭＳ Ｐゴシック"/>
                <a:cs typeface="ＭＳ Ｐゴシック"/>
              </a:rPr>
              <a:t>Unsere Schule – Offene Ganztagsschule</a:t>
            </a:r>
            <a:endParaRPr lang="de-DE" dirty="0">
              <a:solidFill>
                <a:srgbClr val="FF0000"/>
              </a:solidFill>
              <a:latin typeface="Arial Narrow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30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Lerngruppen/Klassen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348880"/>
            <a:ext cx="7772400" cy="382406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de-DE" altLang="de-DE" sz="2400" dirty="0">
                <a:latin typeface="Arial Narrow" panose="020B0606020202030204" pitchFamily="34" charset="0"/>
                <a:ea typeface="ＭＳ Ｐゴシック" pitchFamily="34" charset="-128"/>
                <a:cs typeface="Arial" panose="020B0604020202020204" pitchFamily="34" charset="0"/>
              </a:rPr>
              <a:t>Unterricht in jahrgangsbezogenen Lerngruppen/Klassen</a:t>
            </a:r>
          </a:p>
          <a:p>
            <a:pPr eaLnBrk="1" hangingPunct="1">
              <a:buFontTx/>
              <a:buNone/>
            </a:pPr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Jedes Kind… </a:t>
            </a:r>
          </a:p>
          <a:p>
            <a:pPr eaLnBrk="1" hangingPunct="1">
              <a:buFontTx/>
              <a:buNone/>
            </a:pPr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… lernt individuell nach seinem Lernstand</a:t>
            </a:r>
          </a:p>
          <a:p>
            <a:pPr marL="0" indent="0" eaLnBrk="1" hangingPunct="1"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… in seinem eigenen Tempo</a:t>
            </a:r>
          </a:p>
          <a:p>
            <a:pPr marL="0" indent="0" eaLnBrk="1" hangingPunct="1"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	… handlungsorientiert</a:t>
            </a:r>
          </a:p>
          <a:p>
            <a:pPr marL="0" indent="0" eaLnBrk="1" hangingPunct="1">
              <a:buNone/>
            </a:pPr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endParaRPr lang="de-DE" altLang="de-DE" sz="2400" dirty="0">
              <a:latin typeface="Arial Narrow" panose="020B060602020203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de-DE" altLang="de-DE" sz="2400" dirty="0">
              <a:latin typeface="Arial Narrow" panose="020B060602020203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4632" cy="1811288"/>
          </a:xfrm>
        </p:spPr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Was können Einschulungskinder mitbringen?/Wie können Eltern unterstützen?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780928"/>
            <a:ext cx="7416824" cy="3744416"/>
          </a:xfrm>
        </p:spPr>
        <p:txBody>
          <a:bodyPr/>
          <a:lstStyle/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 sich von den Eltern lösen und Situationen ohne Eltern alleine meistern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 sich im Umfeld gut orientieren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 sich gut konzentrieren und haben Ausdauer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 gut zuhören und sich an Regeln halten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 sich alleine anziehen, die Schuhe zubinden und auf die Toilette gehen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Eltern </a:t>
            </a:r>
            <a:r>
              <a:rPr lang="de-DE" altLang="de-DE" sz="2400">
                <a:latin typeface="Arial Narrow" pitchFamily="34" charset="0"/>
                <a:ea typeface="ＭＳ Ｐゴシック" pitchFamily="34" charset="-128"/>
              </a:rPr>
              <a:t>haben Vertrauen </a:t>
            </a: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in ihr Kind und können loslassen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Eltern unterstützen ihr Kind ohne Druck </a:t>
            </a:r>
          </a:p>
          <a:p>
            <a:pPr eaLnBrk="1" hangingPunct="1"/>
            <a:endParaRPr lang="de-DE" altLang="de-DE" sz="2400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Was können Einschulungskinder vielleicht noch…?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420888"/>
            <a:ext cx="7128792" cy="352839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Sie können: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ihren vollständigen Namen, ihre Adresse und ihren Geburtstag nennen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das Datum nennen und kennen gestern-heute-morgen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einen Stift richtig und unverkrampft halten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mit einer Schere schneiden und ein Papier falten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Ordnung halten und ihren Arbeitsplatz organisieren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ihre Schultasche packen</a:t>
            </a:r>
          </a:p>
          <a:p>
            <a:pPr eaLnBrk="1" hangingPunct="1">
              <a:buFontTx/>
              <a:buNone/>
            </a:pP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  <a:p>
            <a:pPr eaLnBrk="1" hangingPunct="1"/>
            <a:endParaRPr lang="de-DE" altLang="de-DE" sz="2800" dirty="0">
              <a:latin typeface="Arial Narrow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… und …!</a:t>
            </a:r>
            <a:endParaRPr lang="de-DE" altLang="de-DE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420888"/>
            <a:ext cx="7772400" cy="3456384"/>
          </a:xfrm>
        </p:spPr>
        <p:txBody>
          <a:bodyPr/>
          <a:lstStyle/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bis 10 zählen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Würfelbilder erkennen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Formen erkennen und abzeichnen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Farben benennen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rechts und links unterscheiden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auf einem Bein hüpfen</a:t>
            </a:r>
          </a:p>
          <a:p>
            <a:pPr eaLnBrk="1" hangingPunct="1">
              <a:buFontTx/>
              <a:buChar char="-"/>
            </a:pPr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rückwärts gehen</a:t>
            </a:r>
          </a:p>
          <a:p>
            <a:pPr eaLnBrk="1" hangingPunct="1"/>
            <a:r>
              <a:rPr lang="de-DE" altLang="de-DE" sz="2400" dirty="0">
                <a:latin typeface="Arial Narrow" pitchFamily="34" charset="0"/>
                <a:ea typeface="ＭＳ Ｐゴシック" pitchFamily="34" charset="-128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1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6500"/>
                            </p:stCondLst>
                            <p:childTnLst>
                              <p:par>
                                <p:cTn id="14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9500"/>
                            </p:stCondLst>
                            <p:childTnLst>
                              <p:par>
                                <p:cTn id="17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16832"/>
            <a:ext cx="7924800" cy="4176464"/>
          </a:xfrm>
        </p:spPr>
        <p:txBody>
          <a:bodyPr/>
          <a:lstStyle/>
          <a:p>
            <a:pPr eaLnBrk="1" hangingPunct="1"/>
            <a:r>
              <a:rPr lang="de-DE" altLang="de-DE" sz="4000" dirty="0">
                <a:solidFill>
                  <a:schemeClr val="folHlink"/>
                </a:solidFill>
                <a:latin typeface="Comic Sans MS" pitchFamily="66" charset="0"/>
                <a:ea typeface="ＭＳ Ｐゴシック" pitchFamily="34" charset="-128"/>
              </a:rPr>
              <a:t>Sprechen Sie die Erzieherinnen und Erzieher Ihres Kindes an!</a:t>
            </a:r>
            <a:br>
              <a:rPr lang="de-DE" altLang="de-DE" sz="4000" dirty="0">
                <a:solidFill>
                  <a:schemeClr val="folHlink"/>
                </a:solidFill>
                <a:latin typeface="Comic Sans MS" pitchFamily="66" charset="0"/>
                <a:ea typeface="ＭＳ Ｐゴシック" pitchFamily="34" charset="-128"/>
              </a:rPr>
            </a:br>
            <a:endParaRPr lang="de-DE" altLang="de-DE" sz="4000" dirty="0"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eaLnBrk="1" hangingPunct="1"/>
            <a:r>
              <a:rPr lang="de-DE" altLang="de-DE" kern="0" dirty="0">
                <a:solidFill>
                  <a:srgbClr val="FF8000"/>
                </a:solidFill>
                <a:latin typeface="Arial Narrow" pitchFamily="34" charset="0"/>
                <a:ea typeface="ＭＳ Ｐゴシック" pitchFamily="34" charset="-128"/>
              </a:rPr>
              <a:t>… und, wenn mein Kind das alles noch nicht kann? </a:t>
            </a:r>
            <a:endParaRPr lang="de-DE" altLang="de-DE" kern="0" dirty="0">
              <a:latin typeface="Arial Narrow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</p:bld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Bildschirmpräsentation (4:3)</PresentationFormat>
  <Paragraphs>105</Paragraphs>
  <Slides>12</Slides>
  <Notes>12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Leere Präsentation</vt:lpstr>
      <vt:lpstr>     </vt:lpstr>
      <vt:lpstr>Folie 2</vt:lpstr>
      <vt:lpstr>Unsere Schule – Verlässliche Grundschule</vt:lpstr>
      <vt:lpstr>Unsere Schule – Offene Ganztagsschule</vt:lpstr>
      <vt:lpstr>Lerngruppen/Klassen</vt:lpstr>
      <vt:lpstr>Was können Einschulungskinder mitbringen?/Wie können Eltern unterstützen?</vt:lpstr>
      <vt:lpstr>Was können Einschulungskinder vielleicht noch…?</vt:lpstr>
      <vt:lpstr>… und …!</vt:lpstr>
      <vt:lpstr>Sprechen Sie die Erzieherinnen und Erzieher Ihres Kindes an! </vt:lpstr>
      <vt:lpstr>Organisatorisches</vt:lpstr>
      <vt:lpstr>Vorbereitung</vt:lpstr>
      <vt:lpstr>Herzlich Willkommen!</vt:lpstr>
    </vt:vector>
  </TitlesOfParts>
  <Company>chez soi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Nikola und Achim Schroth</dc:creator>
  <cp:lastModifiedBy>drontschik@aol.com</cp:lastModifiedBy>
  <cp:revision>207</cp:revision>
  <cp:lastPrinted>2021-10-04T12:32:30Z</cp:lastPrinted>
  <dcterms:created xsi:type="dcterms:W3CDTF">2011-01-03T13:41:04Z</dcterms:created>
  <dcterms:modified xsi:type="dcterms:W3CDTF">2025-10-31T10:05:39Z</dcterms:modified>
</cp:coreProperties>
</file>